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7" r:id="rId4"/>
    <p:sldId id="275" r:id="rId5"/>
    <p:sldId id="276" r:id="rId6"/>
    <p:sldId id="288" r:id="rId7"/>
    <p:sldId id="277" r:id="rId8"/>
    <p:sldId id="278" r:id="rId9"/>
    <p:sldId id="289" r:id="rId10"/>
    <p:sldId id="279" r:id="rId11"/>
    <p:sldId id="280" r:id="rId12"/>
    <p:sldId id="290" r:id="rId13"/>
    <p:sldId id="258" r:id="rId14"/>
    <p:sldId id="259" r:id="rId15"/>
    <p:sldId id="291" r:id="rId16"/>
    <p:sldId id="260" r:id="rId17"/>
    <p:sldId id="269" r:id="rId18"/>
    <p:sldId id="292" r:id="rId19"/>
    <p:sldId id="270" r:id="rId20"/>
    <p:sldId id="271" r:id="rId21"/>
    <p:sldId id="293" r:id="rId22"/>
    <p:sldId id="272" r:id="rId23"/>
    <p:sldId id="273" r:id="rId24"/>
    <p:sldId id="294" r:id="rId25"/>
    <p:sldId id="274" r:id="rId26"/>
    <p:sldId id="281" r:id="rId27"/>
    <p:sldId id="282" r:id="rId28"/>
    <p:sldId id="283" r:id="rId29"/>
    <p:sldId id="284" r:id="rId30"/>
    <p:sldId id="285" r:id="rId31"/>
    <p:sldId id="286" r:id="rId32"/>
    <p:sldId id="261" r:id="rId33"/>
    <p:sldId id="262" r:id="rId34"/>
    <p:sldId id="263" r:id="rId35"/>
    <p:sldId id="264" r:id="rId36"/>
    <p:sldId id="265" r:id="rId37"/>
    <p:sldId id="266" r:id="rId38"/>
    <p:sldId id="267" r:id="rId39"/>
    <p:sldId id="26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8" d="100"/>
          <a:sy n="68" d="100"/>
        </p:scale>
        <p:origin x="79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A412-EAB9-43D3-AAB6-203CCDDB6C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C44059B-2315-4758-A49D-B9F9A0C5A9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E7C58AB-6DFA-41D9-8B2D-7B756426DD11}"/>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5" name="Footer Placeholder 4">
            <a:extLst>
              <a:ext uri="{FF2B5EF4-FFF2-40B4-BE49-F238E27FC236}">
                <a16:creationId xmlns:a16="http://schemas.microsoft.com/office/drawing/2014/main" id="{DEB8613F-BC6A-4BA3-9B14-4893645B38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3D533D-0BFC-4F8E-8842-E70792F8BB41}"/>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2993608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E17E8-6F53-4542-8548-E6898C6B345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B2F9BFE-C03B-4438-93EA-24FEA9A156E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D0D79D-84A5-4E77-9084-E0CE98048FD7}"/>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5" name="Footer Placeholder 4">
            <a:extLst>
              <a:ext uri="{FF2B5EF4-FFF2-40B4-BE49-F238E27FC236}">
                <a16:creationId xmlns:a16="http://schemas.microsoft.com/office/drawing/2014/main" id="{08430912-6A19-435D-B046-B3F3D8D831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6A2A16-0EC5-42C1-AD97-C5775B7A2150}"/>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4004074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92D0FA-9A8E-475A-9B23-D60F3F519B0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C0DD68-5EF3-4F41-A69A-0014DA2E374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A4804F3-B717-4722-98A2-C5B037DFAFCE}"/>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5" name="Footer Placeholder 4">
            <a:extLst>
              <a:ext uri="{FF2B5EF4-FFF2-40B4-BE49-F238E27FC236}">
                <a16:creationId xmlns:a16="http://schemas.microsoft.com/office/drawing/2014/main" id="{A1D437BC-C455-4762-B43F-0453EB27BF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D9DC72-736F-4AFA-A36A-63AC8C341757}"/>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3406036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CB52C-5607-472C-8975-A3B8EA3F48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62E6A3A-288D-4410-8498-0DF1268B4F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74FB74D-3E37-434B-B565-914C562CD7F0}"/>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5" name="Footer Placeholder 4">
            <a:extLst>
              <a:ext uri="{FF2B5EF4-FFF2-40B4-BE49-F238E27FC236}">
                <a16:creationId xmlns:a16="http://schemas.microsoft.com/office/drawing/2014/main" id="{7CC8D4DD-9B8E-4EEF-8340-0E9858405E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F0952E-30E3-4BBB-BE37-76D035BF7A36}"/>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2983772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87F27-79E1-4227-B4C2-7FFEB52453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B129831-300A-4F44-A547-83AFBBBEBF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38A6F58-9254-4EA4-BCDD-FFD48ABAE53A}"/>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5" name="Footer Placeholder 4">
            <a:extLst>
              <a:ext uri="{FF2B5EF4-FFF2-40B4-BE49-F238E27FC236}">
                <a16:creationId xmlns:a16="http://schemas.microsoft.com/office/drawing/2014/main" id="{596D1C1E-05BC-40C4-8479-2EDF92CA28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4250DC-A089-421F-AFFB-C1C9F2F7011D}"/>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2794813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344F1-436A-44C9-BB51-D1ABE2A078A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6E72CF7-83A3-4222-8DBD-E5B49249D32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9CC353-7CDD-4297-A06B-BB137EC626B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54CA4C6-62E1-4F34-8C36-265250F4976B}"/>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6" name="Footer Placeholder 5">
            <a:extLst>
              <a:ext uri="{FF2B5EF4-FFF2-40B4-BE49-F238E27FC236}">
                <a16:creationId xmlns:a16="http://schemas.microsoft.com/office/drawing/2014/main" id="{F73C55AC-A4FB-4B29-9680-C19694D890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A949A47-C112-4FC6-B985-CB0608EF6D5C}"/>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2650045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CB437-82AE-436C-8192-C2755CD042F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AF9AD10-3AAE-4D07-A538-9C6711B252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2098F50-09E2-4B7F-8987-D8FAE472296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F554FA0-9AEF-4DB6-B9FC-633E67E691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A76D895-70D6-45FF-A8E1-5EA502EE78E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CEE8ED4-C922-4849-8482-66847DD11D7D}"/>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8" name="Footer Placeholder 7">
            <a:extLst>
              <a:ext uri="{FF2B5EF4-FFF2-40B4-BE49-F238E27FC236}">
                <a16:creationId xmlns:a16="http://schemas.microsoft.com/office/drawing/2014/main" id="{926BF2A2-8C9B-454F-86C2-F7328DBA28B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7221CF2-B9C2-4320-AA0E-4421AEF29408}"/>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3738758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FFAF3-22C3-4C07-8C68-708553EE8DF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E7B68A2-9312-44E6-A9A6-C68B725AAB0F}"/>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4" name="Footer Placeholder 3">
            <a:extLst>
              <a:ext uri="{FF2B5EF4-FFF2-40B4-BE49-F238E27FC236}">
                <a16:creationId xmlns:a16="http://schemas.microsoft.com/office/drawing/2014/main" id="{821B82B5-F92B-496B-BD7E-ACDCC49FAFD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93F9D91-9B46-46BE-919A-8F6E8A9B0416}"/>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1621286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918FD0-60D0-44FF-B825-57D552EB3368}"/>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3" name="Footer Placeholder 2">
            <a:extLst>
              <a:ext uri="{FF2B5EF4-FFF2-40B4-BE49-F238E27FC236}">
                <a16:creationId xmlns:a16="http://schemas.microsoft.com/office/drawing/2014/main" id="{DBE92C23-D159-4844-A8FF-E133AEFBF6D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66968E5-E584-4DBD-B68C-76D762B93BE3}"/>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1904647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91755-7223-46B1-A23E-201244B52D5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FC96C36-16F2-4F6E-B7A3-27AC5F7004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0F150BA-3EDA-42A4-A9E5-5FA3FD075C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AC58564-AB14-42BE-B1D4-5F0E40833974}"/>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6" name="Footer Placeholder 5">
            <a:extLst>
              <a:ext uri="{FF2B5EF4-FFF2-40B4-BE49-F238E27FC236}">
                <a16:creationId xmlns:a16="http://schemas.microsoft.com/office/drawing/2014/main" id="{46F3727A-1BD5-4649-951F-D67087CF064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C60734-D8A9-4B47-985D-1E03EE6BA090}"/>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3933330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B9940-6FAA-4027-B403-6B796B2CAB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3AA944C-D403-4093-82A3-4B4B61D0A2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B29CE6-0B47-4CBF-A5BB-DB2CF6862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2185D70-50BA-43A6-8C99-FC3016B4C464}"/>
              </a:ext>
            </a:extLst>
          </p:cNvPr>
          <p:cNvSpPr>
            <a:spLocks noGrp="1"/>
          </p:cNvSpPr>
          <p:nvPr>
            <p:ph type="dt" sz="half" idx="10"/>
          </p:nvPr>
        </p:nvSpPr>
        <p:spPr/>
        <p:txBody>
          <a:bodyPr/>
          <a:lstStyle/>
          <a:p>
            <a:fld id="{A61536AB-5390-49BA-9B37-B37A59D172B7}" type="datetimeFigureOut">
              <a:rPr lang="en-GB" smtClean="0"/>
              <a:t>06/08/2017</a:t>
            </a:fld>
            <a:endParaRPr lang="en-GB"/>
          </a:p>
        </p:txBody>
      </p:sp>
      <p:sp>
        <p:nvSpPr>
          <p:cNvPr id="6" name="Footer Placeholder 5">
            <a:extLst>
              <a:ext uri="{FF2B5EF4-FFF2-40B4-BE49-F238E27FC236}">
                <a16:creationId xmlns:a16="http://schemas.microsoft.com/office/drawing/2014/main" id="{33BD273B-27D0-483F-B6B3-9E064B9C24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4E15CE8-2313-49AB-9F0E-B68D7FBB80AC}"/>
              </a:ext>
            </a:extLst>
          </p:cNvPr>
          <p:cNvSpPr>
            <a:spLocks noGrp="1"/>
          </p:cNvSpPr>
          <p:nvPr>
            <p:ph type="sldNum" sz="quarter" idx="12"/>
          </p:nvPr>
        </p:nvSpPr>
        <p:spPr/>
        <p:txBody>
          <a:bodyPr/>
          <a:lstStyle/>
          <a:p>
            <a:fld id="{BEB80C03-29AD-41F0-A067-E19F7FB3036C}" type="slidenum">
              <a:rPr lang="en-GB" smtClean="0"/>
              <a:t>‹#›</a:t>
            </a:fld>
            <a:endParaRPr lang="en-GB"/>
          </a:p>
        </p:txBody>
      </p:sp>
    </p:spTree>
    <p:extLst>
      <p:ext uri="{BB962C8B-B14F-4D97-AF65-F5344CB8AC3E}">
        <p14:creationId xmlns:p14="http://schemas.microsoft.com/office/powerpoint/2010/main" val="1845360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9249A2-DCB5-4DE4-8ACA-BC749A5967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4DD610-AF63-44E8-84ED-51ADD7CEFC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B51FBB-FABB-4F06-9439-B2860E8B65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536AB-5390-49BA-9B37-B37A59D172B7}" type="datetimeFigureOut">
              <a:rPr lang="en-GB" smtClean="0"/>
              <a:t>06/08/2017</a:t>
            </a:fld>
            <a:endParaRPr lang="en-GB"/>
          </a:p>
        </p:txBody>
      </p:sp>
      <p:sp>
        <p:nvSpPr>
          <p:cNvPr id="5" name="Footer Placeholder 4">
            <a:extLst>
              <a:ext uri="{FF2B5EF4-FFF2-40B4-BE49-F238E27FC236}">
                <a16:creationId xmlns:a16="http://schemas.microsoft.com/office/drawing/2014/main" id="{825CA6C6-86AE-4B70-BD79-201B1C0909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4FDF672-8C00-45FA-B923-38DF4D9397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B80C03-29AD-41F0-A067-E19F7FB3036C}" type="slidenum">
              <a:rPr lang="en-GB" smtClean="0"/>
              <a:t>‹#›</a:t>
            </a:fld>
            <a:endParaRPr lang="en-GB"/>
          </a:p>
        </p:txBody>
      </p:sp>
    </p:spTree>
    <p:extLst>
      <p:ext uri="{BB962C8B-B14F-4D97-AF65-F5344CB8AC3E}">
        <p14:creationId xmlns:p14="http://schemas.microsoft.com/office/powerpoint/2010/main" val="2191513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79DAE-69E4-44A1-911F-127FE9D3D43B}"/>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F743C3BF-1AFD-4B83-B8FD-7B26A41265F4}"/>
              </a:ext>
            </a:extLst>
          </p:cNvPr>
          <p:cNvSpPr>
            <a:spLocks noGrp="1"/>
          </p:cNvSpPr>
          <p:nvPr>
            <p:ph type="subTitle" idx="1"/>
          </p:nvPr>
        </p:nvSpPr>
        <p:spPr/>
        <p:txBody>
          <a:bodyPr/>
          <a:lstStyle/>
          <a:p>
            <a:endParaRPr lang="en-GB"/>
          </a:p>
        </p:txBody>
      </p:sp>
      <p:pic>
        <p:nvPicPr>
          <p:cNvPr id="5" name="Picture 4" descr="A close up of a sign&#10;&#10;Description generated with high confidence">
            <a:extLst>
              <a:ext uri="{FF2B5EF4-FFF2-40B4-BE49-F238E27FC236}">
                <a16:creationId xmlns:a16="http://schemas.microsoft.com/office/drawing/2014/main" id="{1315BE83-C652-4C7F-A3D2-30D034D9CC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791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950741" y="2766218"/>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You cannot see, taste or smell food poisoning bacteria. Taking the correct steps to keep food safe can help keep food poisoning bacteria at safe levels.</a:t>
            </a:r>
            <a:br>
              <a:rPr lang="en-GB" b="1" dirty="0">
                <a:latin typeface="Calibri" panose="020F0502020204030204" pitchFamily="34" charset="0"/>
                <a:ea typeface="Calibri" panose="020F0502020204030204" pitchFamily="34" charset="0"/>
                <a:cs typeface="Times New Roman" panose="02020603050405020304" pitchFamily="18" charset="0"/>
              </a:rPr>
            </a:br>
            <a:endParaRPr lang="en-GB" b="1"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974426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What temperature should your freezer be?</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83DF9897-96B5-4A68-B10A-54BCF08E6951}"/>
              </a:ext>
            </a:extLst>
          </p:cNvPr>
          <p:cNvSpPr txBox="1"/>
          <p:nvPr/>
        </p:nvSpPr>
        <p:spPr>
          <a:xfrm>
            <a:off x="345989" y="2446638"/>
            <a:ext cx="8550876" cy="2923877"/>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4000" b="1" dirty="0">
                <a:latin typeface="Calibri" panose="020F0502020204030204" pitchFamily="34" charset="0"/>
                <a:ea typeface="Calibri" panose="020F0502020204030204" pitchFamily="34" charset="0"/>
                <a:cs typeface="Arial" panose="020B0604020202020204" pitchFamily="34" charset="0"/>
              </a:rPr>
              <a:t>   -18°C or colder</a:t>
            </a:r>
            <a:endParaRPr lang="en-GB" sz="40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4000" b="1" dirty="0">
                <a:latin typeface="Calibri" panose="020F0502020204030204" pitchFamily="34" charset="0"/>
                <a:ea typeface="Calibri" panose="020F0502020204030204" pitchFamily="34" charset="0"/>
                <a:cs typeface="Arial" panose="020B0604020202020204" pitchFamily="34" charset="0"/>
              </a:rPr>
              <a:t>   -10°C</a:t>
            </a:r>
            <a:endParaRPr lang="en-GB" sz="40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4000" b="1" dirty="0">
                <a:latin typeface="Calibri" panose="020F0502020204030204" pitchFamily="34" charset="0"/>
                <a:ea typeface="Calibri" panose="020F0502020204030204" pitchFamily="34" charset="0"/>
                <a:cs typeface="Arial" panose="020B0604020202020204" pitchFamily="34" charset="0"/>
              </a:rPr>
              <a:t>   -5°C</a:t>
            </a:r>
            <a:endParaRPr lang="en-GB" sz="4000" b="1" dirty="0">
              <a:latin typeface="Arial" panose="020B0604020202020204" pitchFamily="34" charset="0"/>
              <a:ea typeface="Calibri" panose="020F0502020204030204" pitchFamily="34" charset="0"/>
            </a:endParaRPr>
          </a:p>
          <a:p>
            <a:pPr marL="342900" lvl="0" indent="-342900">
              <a:lnSpc>
                <a:spcPct val="115000"/>
              </a:lnSpc>
              <a:spcAft>
                <a:spcPts val="1000"/>
              </a:spcAft>
              <a:buFont typeface="+mj-lt"/>
              <a:buAutoNum type="alphaUcPeriod"/>
            </a:pPr>
            <a:r>
              <a:rPr lang="en-GB" sz="4000" b="1" dirty="0">
                <a:latin typeface="Calibri" panose="020F0502020204030204" pitchFamily="34" charset="0"/>
                <a:ea typeface="Calibri" panose="020F0502020204030204" pitchFamily="34" charset="0"/>
                <a:cs typeface="Arial" panose="020B0604020202020204" pitchFamily="34" charset="0"/>
              </a:rPr>
              <a:t>   -12°C</a:t>
            </a:r>
            <a:endParaRPr lang="en-GB" sz="4000" b="1"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1588898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What temperature should your freezer be?</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83DF9897-96B5-4A68-B10A-54BCF08E6951}"/>
              </a:ext>
            </a:extLst>
          </p:cNvPr>
          <p:cNvSpPr txBox="1"/>
          <p:nvPr/>
        </p:nvSpPr>
        <p:spPr>
          <a:xfrm>
            <a:off x="345989" y="2446638"/>
            <a:ext cx="8550876" cy="754694"/>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r>
              <a:rPr kumimoji="0" lang="en-GB"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-18°C or colder</a:t>
            </a:r>
            <a:endParaRPr kumimoji="0" lang="en-GB" sz="40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95073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3025635"/>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A freezer preserves foods past their use by date. Bacteria are unable to grow at freezer temperatures. Storage times will vary depending on the type of food and on your particular freezer.</a:t>
            </a:r>
            <a:br>
              <a:rPr lang="en-GB" b="1" dirty="0">
                <a:latin typeface="Calibri" panose="020F0502020204030204" pitchFamily="34" charset="0"/>
                <a:ea typeface="Calibri" panose="020F0502020204030204" pitchFamily="34" charset="0"/>
                <a:cs typeface="Times New Roman" panose="02020603050405020304" pitchFamily="18" charset="0"/>
              </a:rPr>
            </a:br>
            <a:endParaRPr lang="en-GB" b="1"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612531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21397"/>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A pathogen is:</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71E52A02-8388-49CE-99AD-1F866D7F663D}"/>
              </a:ext>
            </a:extLst>
          </p:cNvPr>
          <p:cNvSpPr txBox="1"/>
          <p:nvPr/>
        </p:nvSpPr>
        <p:spPr>
          <a:xfrm>
            <a:off x="494270" y="2150076"/>
            <a:ext cx="8353168" cy="3490186"/>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An antibiotic used in the treatment of food 	poisoning</a:t>
            </a:r>
            <a:endParaRPr lang="en-GB" sz="32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A yeast which can cause food spoilage</a:t>
            </a:r>
            <a:endParaRPr lang="en-GB" sz="32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A food item</a:t>
            </a:r>
            <a:endParaRPr lang="en-GB" sz="3200" b="1" dirty="0">
              <a:latin typeface="Arial" panose="020B0604020202020204" pitchFamily="34" charset="0"/>
              <a:ea typeface="Calibri" panose="020F0502020204030204" pitchFamily="34" charset="0"/>
            </a:endParaRPr>
          </a:p>
          <a:p>
            <a:pPr marL="342900" lvl="0" indent="-342900">
              <a:lnSpc>
                <a:spcPct val="115000"/>
              </a:lnSpc>
              <a:spcAft>
                <a:spcPts val="100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A micro-organism which causes illness, 	including food poisoning</a:t>
            </a:r>
            <a:endParaRPr lang="en-GB" sz="3200" b="1"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427868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21397"/>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A pathogen is:</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71E52A02-8388-49CE-99AD-1F866D7F663D}"/>
              </a:ext>
            </a:extLst>
          </p:cNvPr>
          <p:cNvSpPr txBox="1"/>
          <p:nvPr/>
        </p:nvSpPr>
        <p:spPr>
          <a:xfrm>
            <a:off x="494270" y="2150076"/>
            <a:ext cx="8353168" cy="3490186"/>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15000"/>
              </a:lnSpc>
              <a:spcBef>
                <a:spcPts val="0"/>
              </a:spcBef>
              <a:spcAft>
                <a:spcPts val="0"/>
              </a:spcAft>
              <a:buClrTx/>
              <a:buSzTx/>
              <a:tabLst/>
              <a:defRPr/>
            </a:pP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R="0" lvl="0" algn="l" defTabSz="914400" rtl="0" eaLnBrk="1" fontAlgn="auto" latinLnBrk="0" hangingPunct="1">
              <a:lnSpc>
                <a:spcPct val="115000"/>
              </a:lnSpc>
              <a:spcBef>
                <a:spcPts val="0"/>
              </a:spcBef>
              <a:spcAft>
                <a:spcPts val="0"/>
              </a:spcAft>
              <a:buClrTx/>
              <a:buSzTx/>
              <a:tabLst/>
              <a:defRPr/>
            </a:pP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R="0" lvl="0" algn="l" defTabSz="914400" rtl="0" eaLnBrk="1" fontAlgn="auto" latinLnBrk="0" hangingPunct="1">
              <a:lnSpc>
                <a:spcPct val="115000"/>
              </a:lnSpc>
              <a:spcBef>
                <a:spcPts val="0"/>
              </a:spcBef>
              <a:spcAft>
                <a:spcPts val="0"/>
              </a:spcAft>
              <a:buClrTx/>
              <a:buSzTx/>
              <a:tabLst/>
              <a:defRPr/>
            </a:pP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R="0" lvl="0" algn="l" defTabSz="914400" rtl="0" eaLnBrk="1" fontAlgn="auto" latinLnBrk="0" hangingPunct="1">
              <a:lnSpc>
                <a:spcPct val="115000"/>
              </a:lnSpc>
              <a:spcBef>
                <a:spcPts val="0"/>
              </a:spcBef>
              <a:spcAft>
                <a:spcPts val="1000"/>
              </a:spcAft>
              <a:buClrTx/>
              <a:buSzTx/>
              <a:tabLst/>
              <a:defRPr/>
            </a:pPr>
            <a:r>
              <a:rPr kumimoji="0" lang="en-GB"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D.   A micro-organism which causes illness, 	including food poisoning</a:t>
            </a: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220666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3136459"/>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The most common pathogens are Staphylococcus Aureus, Bacillus Cereus, Clostridium Botulinum, Salmonella, E.coli and Campylobacter.</a:t>
            </a:r>
            <a:br>
              <a:rPr lang="en-GB" dirty="0">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7174811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505804"/>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Which is an example of a physical contaminant?</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AABE7011-9F1F-4991-8570-9130E3547B47}"/>
              </a:ext>
            </a:extLst>
          </p:cNvPr>
          <p:cNvSpPr txBox="1"/>
          <p:nvPr/>
        </p:nvSpPr>
        <p:spPr>
          <a:xfrm>
            <a:off x="476401" y="2655277"/>
            <a:ext cx="8402594" cy="2640723"/>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Nail</a:t>
            </a:r>
            <a:endParaRPr lang="en-GB" sz="36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Virus</a:t>
            </a:r>
            <a:endParaRPr lang="en-GB" sz="36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Disinfectant</a:t>
            </a:r>
            <a:endParaRPr lang="en-GB" sz="3600" b="1" dirty="0">
              <a:latin typeface="Arial" panose="020B0604020202020204" pitchFamily="34" charset="0"/>
              <a:ea typeface="Calibri" panose="020F0502020204030204" pitchFamily="34" charset="0"/>
            </a:endParaRPr>
          </a:p>
          <a:p>
            <a:pPr marL="342900" lvl="0" indent="-342900">
              <a:lnSpc>
                <a:spcPct val="115000"/>
              </a:lnSpc>
              <a:spcAft>
                <a:spcPts val="100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Bleach</a:t>
            </a:r>
            <a:endParaRPr lang="en-GB" sz="3600" b="1"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190910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505804"/>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Which is an example of a physical contaminant?</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AABE7011-9F1F-4991-8570-9130E3547B47}"/>
              </a:ext>
            </a:extLst>
          </p:cNvPr>
          <p:cNvSpPr txBox="1"/>
          <p:nvPr/>
        </p:nvSpPr>
        <p:spPr>
          <a:xfrm>
            <a:off x="476401" y="2655277"/>
            <a:ext cx="8402594" cy="688458"/>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Nail</a:t>
            </a:r>
            <a:endParaRPr kumimoji="0" lang="en-GB" sz="3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43802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1133622" y="3025635"/>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Physical contaminants are those which are accidentally introduced to food such as hair, glass, metal and plasters.</a:t>
            </a:r>
            <a:br>
              <a:rPr lang="en-GB" dirty="0">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900425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63601"/>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The most common type of food poisoning is:</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8E17EEA4-BD90-4AA9-9A97-3FD2D6CE666D}"/>
              </a:ext>
            </a:extLst>
          </p:cNvPr>
          <p:cNvSpPr txBox="1"/>
          <p:nvPr/>
        </p:nvSpPr>
        <p:spPr>
          <a:xfrm>
            <a:off x="617838" y="2075935"/>
            <a:ext cx="8031892" cy="2923877"/>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4000" b="1" dirty="0">
                <a:ea typeface="Calibri" panose="020F0502020204030204" pitchFamily="34" charset="0"/>
                <a:cs typeface="Arial" panose="020B0604020202020204" pitchFamily="34" charset="0"/>
              </a:rPr>
              <a:t>   Salmonella</a:t>
            </a:r>
            <a:endParaRPr lang="en-GB" sz="4000" b="1" dirty="0">
              <a:ea typeface="Calibri" panose="020F0502020204030204" pitchFamily="34" charset="0"/>
            </a:endParaRPr>
          </a:p>
          <a:p>
            <a:pPr marL="342900" lvl="0" indent="-342900">
              <a:lnSpc>
                <a:spcPct val="115000"/>
              </a:lnSpc>
              <a:spcAft>
                <a:spcPts val="0"/>
              </a:spcAft>
              <a:buFont typeface="+mj-lt"/>
              <a:buAutoNum type="alphaUcPeriod"/>
            </a:pPr>
            <a:r>
              <a:rPr lang="en-GB" sz="4000" b="1" dirty="0">
                <a:ea typeface="Calibri" panose="020F0502020204030204" pitchFamily="34" charset="0"/>
                <a:cs typeface="Arial" panose="020B0604020202020204" pitchFamily="34" charset="0"/>
              </a:rPr>
              <a:t>   E.coli</a:t>
            </a:r>
            <a:endParaRPr lang="en-GB" sz="4000" b="1" dirty="0">
              <a:ea typeface="Calibri" panose="020F0502020204030204" pitchFamily="34" charset="0"/>
            </a:endParaRPr>
          </a:p>
          <a:p>
            <a:pPr marL="342900" lvl="0" indent="-342900">
              <a:lnSpc>
                <a:spcPct val="115000"/>
              </a:lnSpc>
              <a:spcAft>
                <a:spcPts val="0"/>
              </a:spcAft>
              <a:buFont typeface="+mj-lt"/>
              <a:buAutoNum type="alphaUcPeriod"/>
            </a:pPr>
            <a:r>
              <a:rPr lang="en-GB" sz="4000" b="1" dirty="0">
                <a:ea typeface="Calibri" panose="020F0502020204030204" pitchFamily="34" charset="0"/>
                <a:cs typeface="Arial" panose="020B0604020202020204" pitchFamily="34" charset="0"/>
              </a:rPr>
              <a:t>   Campylobacter</a:t>
            </a:r>
            <a:endParaRPr lang="en-GB" sz="4000" b="1" dirty="0">
              <a:ea typeface="Calibri" panose="020F0502020204030204" pitchFamily="34" charset="0"/>
            </a:endParaRPr>
          </a:p>
          <a:p>
            <a:pPr marL="342900" lvl="0" indent="-342900">
              <a:lnSpc>
                <a:spcPct val="115000"/>
              </a:lnSpc>
              <a:spcAft>
                <a:spcPts val="1000"/>
              </a:spcAft>
              <a:buFont typeface="+mj-lt"/>
              <a:buAutoNum type="alphaUcPeriod"/>
            </a:pPr>
            <a:r>
              <a:rPr lang="en-GB" sz="4000" b="1" dirty="0">
                <a:ea typeface="Calibri" panose="020F0502020204030204" pitchFamily="34" charset="0"/>
                <a:cs typeface="Arial" panose="020B0604020202020204" pitchFamily="34" charset="0"/>
              </a:rPr>
              <a:t>   Listeria</a:t>
            </a:r>
            <a:endParaRPr lang="en-GB" sz="4000" b="1" dirty="0">
              <a:ea typeface="Calibri" panose="020F0502020204030204" pitchFamily="34" charset="0"/>
            </a:endParaRPr>
          </a:p>
        </p:txBody>
      </p:sp>
    </p:spTree>
    <p:extLst>
      <p:ext uri="{BB962C8B-B14F-4D97-AF65-F5344CB8AC3E}">
        <p14:creationId xmlns:p14="http://schemas.microsoft.com/office/powerpoint/2010/main" val="306756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91737"/>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It is important to keep animals out of the kitchen when preparing food because:</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39ABC2A8-35D6-419A-A3AF-ABAC4276A94E}"/>
              </a:ext>
            </a:extLst>
          </p:cNvPr>
          <p:cNvSpPr txBox="1"/>
          <p:nvPr/>
        </p:nvSpPr>
        <p:spPr>
          <a:xfrm>
            <a:off x="494270" y="2594919"/>
            <a:ext cx="8328454" cy="2923877"/>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They carry bacteria which may get into the 	food</a:t>
            </a:r>
            <a:endParaRPr lang="en-GB" sz="32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They might eat the food</a:t>
            </a:r>
            <a:endParaRPr lang="en-GB" sz="32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You might trip over them</a:t>
            </a:r>
            <a:endParaRPr lang="en-GB" sz="3200" b="1" dirty="0">
              <a:latin typeface="Arial" panose="020B0604020202020204" pitchFamily="34" charset="0"/>
              <a:ea typeface="Calibri" panose="020F0502020204030204" pitchFamily="34" charset="0"/>
            </a:endParaRPr>
          </a:p>
          <a:p>
            <a:pPr marL="342900" lvl="0" indent="-342900">
              <a:lnSpc>
                <a:spcPct val="115000"/>
              </a:lnSpc>
              <a:spcAft>
                <a:spcPts val="1000"/>
              </a:spcAft>
              <a:buFont typeface="+mj-lt"/>
              <a:buAutoNum type="alphaUcPeriod"/>
            </a:pPr>
            <a:r>
              <a:rPr lang="en-GB" sz="3200" b="1" dirty="0">
                <a:latin typeface="Calibri" panose="020F0502020204030204" pitchFamily="34" charset="0"/>
                <a:ea typeface="Calibri" panose="020F0502020204030204" pitchFamily="34" charset="0"/>
                <a:cs typeface="Arial" panose="020B0604020202020204" pitchFamily="34" charset="0"/>
              </a:rPr>
              <a:t>   They don’t like the smell</a:t>
            </a:r>
            <a:endParaRPr lang="en-GB" sz="3200" b="1"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2861697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91737"/>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It is important to keep animals out of the kitchen when preparing food because:</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39ABC2A8-35D6-419A-A3AF-ABAC4276A94E}"/>
              </a:ext>
            </a:extLst>
          </p:cNvPr>
          <p:cNvSpPr txBox="1"/>
          <p:nvPr/>
        </p:nvSpPr>
        <p:spPr>
          <a:xfrm>
            <a:off x="494270" y="2594919"/>
            <a:ext cx="8328454" cy="1188530"/>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They carry bacteria which may get into the 	food</a:t>
            </a:r>
            <a:endParaRPr kumimoji="0" lang="en-GB" sz="3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245032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3025635"/>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Animals are known to carry bacteria on their bodies, in their mouth and their intestines which can be transmitted to foods if they are left in the kitchen/food preparation areas.</a:t>
            </a:r>
            <a:br>
              <a:rPr lang="en-GB" b="1" dirty="0">
                <a:latin typeface="Calibri" panose="020F0502020204030204" pitchFamily="34" charset="0"/>
                <a:ea typeface="Calibri" panose="020F0502020204030204" pitchFamily="34" charset="0"/>
                <a:cs typeface="Times New Roman" panose="02020603050405020304" pitchFamily="18" charset="0"/>
              </a:rPr>
            </a:br>
            <a:endParaRPr lang="en-GB" b="1"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312097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1106221"/>
            <a:ext cx="10515600" cy="1325563"/>
          </a:xfrm>
        </p:spPr>
        <p:txBody>
          <a:bodyPr>
            <a:normAutofit fontScale="90000"/>
          </a:bodyPr>
          <a:lstStyle/>
          <a:p>
            <a:pPr marL="228600">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You did not eat your sandwiches at lunchtime and they haven’t been in the fridge all day. Do you:</a:t>
            </a:r>
            <a:br>
              <a:rPr lang="en-GB" sz="40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A910C379-F41D-4836-BF33-41520D45BF97}"/>
              </a:ext>
            </a:extLst>
          </p:cNvPr>
          <p:cNvSpPr txBox="1"/>
          <p:nvPr/>
        </p:nvSpPr>
        <p:spPr>
          <a:xfrm>
            <a:off x="469557" y="2718486"/>
            <a:ext cx="8377881" cy="3277820"/>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Put them in the fridge to eat tomorrow</a:t>
            </a:r>
            <a:endParaRPr lang="en-GB" sz="36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Have them for dinner</a:t>
            </a:r>
            <a:endParaRPr lang="en-GB" sz="3600" b="1" dirty="0">
              <a:latin typeface="Arial" panose="020B0604020202020204" pitchFamily="34" charset="0"/>
              <a:ea typeface="Calibri" panose="020F0502020204030204" pitchFamily="34" charset="0"/>
            </a:endParaRPr>
          </a:p>
          <a:p>
            <a:pPr marL="342900" lvl="0" indent="-342900">
              <a:lnSpc>
                <a:spcPct val="115000"/>
              </a:lnSpc>
              <a:spcAft>
                <a:spcPts val="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Throw them away</a:t>
            </a:r>
            <a:endParaRPr lang="en-GB" sz="3600" b="1" dirty="0">
              <a:latin typeface="Arial" panose="020B0604020202020204" pitchFamily="34" charset="0"/>
              <a:ea typeface="Calibri" panose="020F0502020204030204" pitchFamily="34" charset="0"/>
            </a:endParaRPr>
          </a:p>
          <a:p>
            <a:pPr marL="342900" lvl="0" indent="-342900">
              <a:lnSpc>
                <a:spcPct val="115000"/>
              </a:lnSpc>
              <a:spcAft>
                <a:spcPts val="1000"/>
              </a:spcAft>
              <a:buFont typeface="+mj-lt"/>
              <a:buAutoNum type="alphaUcPeriod"/>
            </a:pPr>
            <a:r>
              <a:rPr lang="en-GB" sz="3600" b="1" dirty="0">
                <a:latin typeface="Calibri" panose="020F0502020204030204" pitchFamily="34" charset="0"/>
                <a:ea typeface="Calibri" panose="020F0502020204030204" pitchFamily="34" charset="0"/>
                <a:cs typeface="Arial" panose="020B0604020202020204" pitchFamily="34" charset="0"/>
              </a:rPr>
              <a:t>   Leave them in your bag in case you get 	hungry</a:t>
            </a:r>
            <a:endParaRPr lang="en-GB" sz="3600" b="1" dirty="0">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383436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1106221"/>
            <a:ext cx="10515600" cy="1325563"/>
          </a:xfrm>
        </p:spPr>
        <p:txBody>
          <a:bodyPr>
            <a:normAutofit fontScale="90000"/>
          </a:bodyPr>
          <a:lstStyle/>
          <a:p>
            <a:pPr marL="228600">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You did not eat your sandwiches at lunchtime and they haven’t been in the fridge all day. Do you:</a:t>
            </a:r>
            <a:br>
              <a:rPr lang="en-GB" sz="40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A910C379-F41D-4836-BF33-41520D45BF97}"/>
              </a:ext>
            </a:extLst>
          </p:cNvPr>
          <p:cNvSpPr txBox="1"/>
          <p:nvPr/>
        </p:nvSpPr>
        <p:spPr>
          <a:xfrm>
            <a:off x="469557" y="2718486"/>
            <a:ext cx="8377881" cy="2640723"/>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R="0" lvl="0" algn="l" defTabSz="914400" rtl="0" eaLnBrk="1" fontAlgn="auto" latinLnBrk="0" hangingPunct="1">
              <a:lnSpc>
                <a:spcPct val="115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C.   Throw them away</a:t>
            </a:r>
            <a:endParaRPr kumimoji="0" lang="en-GB" sz="3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a:p>
            <a:pPr marR="0" lvl="0" algn="l" defTabSz="914400" rtl="0" eaLnBrk="1" fontAlgn="auto" latinLnBrk="0" hangingPunct="1">
              <a:lnSpc>
                <a:spcPct val="115000"/>
              </a:lnSpc>
              <a:spcBef>
                <a:spcPts val="0"/>
              </a:spcBef>
              <a:spcAft>
                <a:spcPts val="1000"/>
              </a:spcAft>
              <a:buClrTx/>
              <a:buSzTx/>
              <a:tabLst/>
              <a:defRPr/>
            </a:pPr>
            <a:endParaRPr kumimoji="0" lang="en-GB" sz="3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188078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1091418" y="3025635"/>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You should throw away high risk foods that have been left out of the fridge all day because food poisoning bacteria have had enough time to grow to unsafe levels.</a:t>
            </a:r>
            <a:br>
              <a:rPr lang="en-GB" b="1" dirty="0">
                <a:latin typeface="Calibri" panose="020F0502020204030204" pitchFamily="34" charset="0"/>
                <a:ea typeface="Calibri" panose="020F0502020204030204" pitchFamily="34" charset="0"/>
                <a:cs typeface="Times New Roman" panose="02020603050405020304" pitchFamily="18" charset="0"/>
              </a:rPr>
            </a:br>
            <a:endParaRPr lang="en-GB" b="1"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376101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are the storage instructions on the packet for?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9FFF5298-6612-4ABF-B882-5DD2B81A40B0}"/>
              </a:ext>
            </a:extLst>
          </p:cNvPr>
          <p:cNvSpPr txBox="1"/>
          <p:nvPr/>
        </p:nvSpPr>
        <p:spPr>
          <a:xfrm>
            <a:off x="838200" y="2194560"/>
            <a:ext cx="8145780" cy="286232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They don’t mean anything</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To tell you the safest method to store 	your food</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To make the packet look pretty</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To tell you how to cook your food</a:t>
            </a:r>
          </a:p>
        </p:txBody>
      </p:sp>
    </p:spTree>
    <p:extLst>
      <p:ext uri="{BB962C8B-B14F-4D97-AF65-F5344CB8AC3E}">
        <p14:creationId xmlns:p14="http://schemas.microsoft.com/office/powerpoint/2010/main" val="298265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are the storage instructions on the packet for?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9FFF5298-6612-4ABF-B882-5DD2B81A40B0}"/>
              </a:ext>
            </a:extLst>
          </p:cNvPr>
          <p:cNvSpPr txBox="1"/>
          <p:nvPr/>
        </p:nvSpPr>
        <p:spPr>
          <a:xfrm>
            <a:off x="838200" y="2194560"/>
            <a:ext cx="8145780" cy="286232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B.   To tell you the safest method to store 	your food</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936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61209"/>
            <a:ext cx="10515600" cy="1325563"/>
          </a:xfrm>
        </p:spPr>
        <p:txBody>
          <a:bodyPr>
            <a:noAutofit/>
          </a:bodyPr>
          <a:lstStyle/>
          <a:p>
            <a:r>
              <a:rPr lang="en-GB" sz="4800" b="1" dirty="0">
                <a:latin typeface="+mn-lt"/>
              </a:rPr>
              <a:t>Most food items have a label which tells you the safest place to store the product, (e.g. fridge, cupboard, freezer).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0117864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should you do with leftover cooked food?</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62B22C7F-12FF-4012-8DBF-E8E09028C81D}"/>
              </a:ext>
            </a:extLst>
          </p:cNvPr>
          <p:cNvSpPr txBox="1"/>
          <p:nvPr/>
        </p:nvSpPr>
        <p:spPr>
          <a:xfrm>
            <a:off x="838200" y="2766060"/>
            <a:ext cx="8351520"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Cool quickly, cover and refrigerate. Then eat 	within 2 days</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Eat 1 week later</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Throw them straight away</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Leave then sitting out on the counter</a:t>
            </a:r>
          </a:p>
        </p:txBody>
      </p:sp>
    </p:spTree>
    <p:extLst>
      <p:ext uri="{BB962C8B-B14F-4D97-AF65-F5344CB8AC3E}">
        <p14:creationId xmlns:p14="http://schemas.microsoft.com/office/powerpoint/2010/main" val="191121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63601"/>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The most common type of food poisoning is:</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8E17EEA4-BD90-4AA9-9A97-3FD2D6CE666D}"/>
              </a:ext>
            </a:extLst>
          </p:cNvPr>
          <p:cNvSpPr txBox="1"/>
          <p:nvPr/>
        </p:nvSpPr>
        <p:spPr>
          <a:xfrm>
            <a:off x="617838" y="2075935"/>
            <a:ext cx="8031892" cy="2923877"/>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R="0" lvl="0" algn="l" defTabSz="914400" rtl="0" eaLnBrk="1" fontAlgn="auto" latinLnBrk="0" hangingPunct="1">
              <a:lnSpc>
                <a:spcPct val="115000"/>
              </a:lnSpc>
              <a:spcBef>
                <a:spcPts val="0"/>
              </a:spcBef>
              <a:spcAft>
                <a:spcPts val="0"/>
              </a:spcAft>
              <a:buClrTx/>
              <a:buSzTx/>
              <a:tabLst/>
              <a:defRPr/>
            </a:pPr>
            <a:r>
              <a:rPr kumimoji="0" lang="en-GB" sz="40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C.   Campylobacter</a:t>
            </a:r>
            <a:endParaRPr kumimoji="0" lang="en-GB" sz="40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100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719270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should you do with leftover cooked food?</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62B22C7F-12FF-4012-8DBF-E8E09028C81D}"/>
              </a:ext>
            </a:extLst>
          </p:cNvPr>
          <p:cNvSpPr txBox="1"/>
          <p:nvPr/>
        </p:nvSpPr>
        <p:spPr>
          <a:xfrm>
            <a:off x="838200" y="2766060"/>
            <a:ext cx="8351520" cy="107721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Cool quickly, cover and refrigerate. Then eat 	within 2 days</a:t>
            </a:r>
          </a:p>
        </p:txBody>
      </p:sp>
    </p:spTree>
    <p:extLst>
      <p:ext uri="{BB962C8B-B14F-4D97-AF65-F5344CB8AC3E}">
        <p14:creationId xmlns:p14="http://schemas.microsoft.com/office/powerpoint/2010/main" val="238351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19012"/>
            <a:ext cx="10515600" cy="1325563"/>
          </a:xfrm>
        </p:spPr>
        <p:txBody>
          <a:bodyPr>
            <a:noAutofit/>
          </a:bodyPr>
          <a:lstStyle/>
          <a:p>
            <a:r>
              <a:rPr lang="en-GB" sz="4800" b="1" dirty="0">
                <a:latin typeface="+mn-lt"/>
              </a:rPr>
              <a:t>Prompt and effective cooling of food slows down the processes that bacteria carry out to grow. Reheat food until steaming hot throughout. Don’t reheat leftovers more than once.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4215659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4006204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760716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28565499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2364692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6891001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975061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562244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2325936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766218"/>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Campylobacter is considered to be responsible for more than 280,000 cases of food poisoning each year in the UK compared to Salmonella which is responsible for around 2,500.</a:t>
            </a:r>
            <a:br>
              <a:rPr lang="en-GB" b="1" dirty="0">
                <a:latin typeface="Calibri" panose="020F0502020204030204" pitchFamily="34" charset="0"/>
                <a:ea typeface="Calibri" panose="020F0502020204030204" pitchFamily="34" charset="0"/>
                <a:cs typeface="Times New Roman" panose="02020603050405020304" pitchFamily="18" charset="0"/>
              </a:rPr>
            </a:br>
            <a:endParaRPr lang="en-GB" b="1"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123400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77669"/>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What is the best way to dry the dishes?</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52B33EFE-5750-4B9B-AE97-B6ED65D1D672}"/>
              </a:ext>
            </a:extLst>
          </p:cNvPr>
          <p:cNvSpPr txBox="1"/>
          <p:nvPr/>
        </p:nvSpPr>
        <p:spPr>
          <a:xfrm>
            <a:off x="444843" y="2570205"/>
            <a:ext cx="8452022" cy="2640723"/>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3600" b="1" dirty="0">
                <a:ea typeface="Calibri" panose="020F0502020204030204" pitchFamily="34" charset="0"/>
                <a:cs typeface="Arial" panose="020B0604020202020204" pitchFamily="34" charset="0"/>
              </a:rPr>
              <a:t>   Wipe them with a tea towel</a:t>
            </a:r>
            <a:endParaRPr lang="en-GB" sz="3600" b="1" dirty="0">
              <a:ea typeface="Calibri" panose="020F0502020204030204" pitchFamily="34" charset="0"/>
            </a:endParaRPr>
          </a:p>
          <a:p>
            <a:pPr marL="342900" lvl="0" indent="-342900">
              <a:lnSpc>
                <a:spcPct val="115000"/>
              </a:lnSpc>
              <a:spcAft>
                <a:spcPts val="0"/>
              </a:spcAft>
              <a:buFont typeface="+mj-lt"/>
              <a:buAutoNum type="alphaUcPeriod"/>
            </a:pPr>
            <a:r>
              <a:rPr lang="en-GB" sz="3600" b="1" dirty="0">
                <a:ea typeface="Calibri" panose="020F0502020204030204" pitchFamily="34" charset="0"/>
                <a:cs typeface="Arial" panose="020B0604020202020204" pitchFamily="34" charset="0"/>
              </a:rPr>
              <a:t>   Air dry</a:t>
            </a:r>
            <a:endParaRPr lang="en-GB" sz="3600" b="1" dirty="0">
              <a:ea typeface="Calibri" panose="020F0502020204030204" pitchFamily="34" charset="0"/>
            </a:endParaRPr>
          </a:p>
          <a:p>
            <a:pPr marL="342900" lvl="0" indent="-342900">
              <a:lnSpc>
                <a:spcPct val="115000"/>
              </a:lnSpc>
              <a:spcAft>
                <a:spcPts val="0"/>
              </a:spcAft>
              <a:buFont typeface="+mj-lt"/>
              <a:buAutoNum type="alphaUcPeriod"/>
            </a:pPr>
            <a:r>
              <a:rPr lang="en-GB" sz="3600" b="1" dirty="0">
                <a:ea typeface="Calibri" panose="020F0502020204030204" pitchFamily="34" charset="0"/>
                <a:cs typeface="Arial" panose="020B0604020202020204" pitchFamily="34" charset="0"/>
              </a:rPr>
              <a:t>   Put them away wet</a:t>
            </a:r>
            <a:endParaRPr lang="en-GB" sz="3600" b="1" dirty="0">
              <a:ea typeface="Calibri" panose="020F0502020204030204" pitchFamily="34" charset="0"/>
            </a:endParaRPr>
          </a:p>
          <a:p>
            <a:pPr marL="342900" lvl="0" indent="-342900">
              <a:lnSpc>
                <a:spcPct val="115000"/>
              </a:lnSpc>
              <a:spcAft>
                <a:spcPts val="1000"/>
              </a:spcAft>
              <a:buFont typeface="+mj-lt"/>
              <a:buAutoNum type="alphaUcPeriod"/>
            </a:pPr>
            <a:r>
              <a:rPr lang="en-GB" sz="3600" b="1" dirty="0">
                <a:ea typeface="Calibri" panose="020F0502020204030204" pitchFamily="34" charset="0"/>
                <a:cs typeface="Arial" panose="020B0604020202020204" pitchFamily="34" charset="0"/>
              </a:rPr>
              <a:t>   Not to wash the dishes in the first place</a:t>
            </a:r>
            <a:endParaRPr lang="en-GB" sz="3600" b="1" dirty="0">
              <a:ea typeface="Calibri" panose="020F0502020204030204" pitchFamily="34" charset="0"/>
            </a:endParaRPr>
          </a:p>
        </p:txBody>
      </p:sp>
    </p:spTree>
    <p:extLst>
      <p:ext uri="{BB962C8B-B14F-4D97-AF65-F5344CB8AC3E}">
        <p14:creationId xmlns:p14="http://schemas.microsoft.com/office/powerpoint/2010/main" val="258454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477669"/>
            <a:ext cx="10515600" cy="1325563"/>
          </a:xfrm>
        </p:spPr>
        <p:txBody>
          <a:bodyPr/>
          <a:lstStyle/>
          <a:p>
            <a:r>
              <a:rPr lang="en-GB" b="1" dirty="0">
                <a:latin typeface="Calibri" panose="020F0502020204030204" pitchFamily="34" charset="0"/>
                <a:ea typeface="Calibri" panose="020F0502020204030204" pitchFamily="34" charset="0"/>
                <a:cs typeface="Times New Roman" panose="02020603050405020304" pitchFamily="18" charset="0"/>
              </a:rPr>
              <a:t>What is the best way to dry the dishes?</a:t>
            </a: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52B33EFE-5750-4B9B-AE97-B6ED65D1D672}"/>
              </a:ext>
            </a:extLst>
          </p:cNvPr>
          <p:cNvSpPr txBox="1"/>
          <p:nvPr/>
        </p:nvSpPr>
        <p:spPr>
          <a:xfrm>
            <a:off x="444843" y="2570205"/>
            <a:ext cx="8452022" cy="2640723"/>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R="0" lvl="0" algn="l" defTabSz="914400" rtl="0" eaLnBrk="1" fontAlgn="auto" latinLnBrk="0" hangingPunct="1">
              <a:lnSpc>
                <a:spcPct val="115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B.   Air dry</a:t>
            </a: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100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365519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978877" y="3164596"/>
            <a:ext cx="10515600" cy="1325563"/>
          </a:xfrm>
        </p:spPr>
        <p:txBody>
          <a:bodyPr>
            <a:normAutofit fontScale="90000"/>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Air drying is the most hygienic way to dry your dishes rather than using a tea towel because a tea towel can harbour bacteria.</a:t>
            </a:r>
            <a:br>
              <a:rPr lang="en-GB" dirty="0">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4094774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646479"/>
            <a:ext cx="10515600" cy="1325563"/>
          </a:xfrm>
        </p:spPr>
        <p:txBody>
          <a:bodyPr>
            <a:normAutofit fontScale="90000"/>
          </a:bodyPr>
          <a:lstStyle/>
          <a:p>
            <a:pPr marL="228600">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How can you tell when food is contaminated with food poisoning bacteria?</a:t>
            </a:r>
            <a:br>
              <a:rPr lang="en-GB" sz="40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1E011BC7-E57D-477C-8FE4-3A6A6CEC0493}"/>
              </a:ext>
            </a:extLst>
          </p:cNvPr>
          <p:cNvSpPr txBox="1"/>
          <p:nvPr/>
        </p:nvSpPr>
        <p:spPr>
          <a:xfrm>
            <a:off x="518984" y="2644346"/>
            <a:ext cx="7789120" cy="2640723"/>
          </a:xfrm>
          <a:prstGeom prst="rect">
            <a:avLst/>
          </a:prstGeom>
          <a:noFill/>
        </p:spPr>
        <p:txBody>
          <a:bodyPr wrap="square" rtlCol="0">
            <a:spAutoFit/>
          </a:bodyPr>
          <a:lstStyle/>
          <a:p>
            <a:pPr marL="342900" lvl="0" indent="-342900">
              <a:lnSpc>
                <a:spcPct val="115000"/>
              </a:lnSpc>
              <a:spcAft>
                <a:spcPts val="0"/>
              </a:spcAft>
              <a:buFont typeface="+mj-lt"/>
              <a:buAutoNum type="alphaUcPeriod"/>
            </a:pPr>
            <a:r>
              <a:rPr lang="en-GB" sz="3600" b="1" dirty="0">
                <a:ea typeface="Calibri" panose="020F0502020204030204" pitchFamily="34" charset="0"/>
                <a:cs typeface="Arial" panose="020B0604020202020204" pitchFamily="34" charset="0"/>
              </a:rPr>
              <a:t>   It smells bad</a:t>
            </a:r>
            <a:endParaRPr lang="en-GB" sz="3600" b="1" dirty="0">
              <a:ea typeface="Calibri" panose="020F0502020204030204" pitchFamily="34" charset="0"/>
            </a:endParaRPr>
          </a:p>
          <a:p>
            <a:pPr marL="342900" lvl="0" indent="-342900">
              <a:lnSpc>
                <a:spcPct val="115000"/>
              </a:lnSpc>
              <a:spcAft>
                <a:spcPts val="0"/>
              </a:spcAft>
              <a:buFont typeface="+mj-lt"/>
              <a:buAutoNum type="alphaUcPeriod"/>
            </a:pPr>
            <a:r>
              <a:rPr lang="en-GB" sz="3600" b="1" dirty="0">
                <a:ea typeface="Calibri" panose="020F0502020204030204" pitchFamily="34" charset="0"/>
                <a:cs typeface="Arial" panose="020B0604020202020204" pitchFamily="34" charset="0"/>
              </a:rPr>
              <a:t>   You can see the bacteria</a:t>
            </a:r>
            <a:endParaRPr lang="en-GB" sz="3600" b="1" dirty="0">
              <a:ea typeface="Calibri" panose="020F0502020204030204" pitchFamily="34" charset="0"/>
            </a:endParaRPr>
          </a:p>
          <a:p>
            <a:pPr marL="342900" lvl="0" indent="-342900">
              <a:lnSpc>
                <a:spcPct val="115000"/>
              </a:lnSpc>
              <a:spcAft>
                <a:spcPts val="0"/>
              </a:spcAft>
              <a:buFont typeface="+mj-lt"/>
              <a:buAutoNum type="alphaUcPeriod"/>
            </a:pPr>
            <a:r>
              <a:rPr lang="en-GB" sz="3600" b="1" dirty="0">
                <a:ea typeface="Calibri" panose="020F0502020204030204" pitchFamily="34" charset="0"/>
                <a:cs typeface="Arial" panose="020B0604020202020204" pitchFamily="34" charset="0"/>
              </a:rPr>
              <a:t>   You can’t tell</a:t>
            </a:r>
            <a:endParaRPr lang="en-GB" sz="3600" b="1" dirty="0">
              <a:ea typeface="Calibri" panose="020F0502020204030204" pitchFamily="34" charset="0"/>
            </a:endParaRPr>
          </a:p>
          <a:p>
            <a:pPr marL="342900" lvl="0" indent="-342900">
              <a:lnSpc>
                <a:spcPct val="115000"/>
              </a:lnSpc>
              <a:spcAft>
                <a:spcPts val="1000"/>
              </a:spcAft>
              <a:buFont typeface="+mj-lt"/>
              <a:buAutoNum type="alphaUcPeriod"/>
            </a:pPr>
            <a:r>
              <a:rPr lang="en-GB" sz="3600" b="1" dirty="0">
                <a:ea typeface="Calibri" panose="020F0502020204030204" pitchFamily="34" charset="0"/>
                <a:cs typeface="Arial" panose="020B0604020202020204" pitchFamily="34" charset="0"/>
              </a:rPr>
              <a:t>   It’s changed colour</a:t>
            </a:r>
            <a:endParaRPr lang="en-GB" sz="3600" b="1" dirty="0">
              <a:ea typeface="Calibri" panose="020F0502020204030204" pitchFamily="34" charset="0"/>
            </a:endParaRPr>
          </a:p>
        </p:txBody>
      </p:sp>
    </p:spTree>
    <p:extLst>
      <p:ext uri="{BB962C8B-B14F-4D97-AF65-F5344CB8AC3E}">
        <p14:creationId xmlns:p14="http://schemas.microsoft.com/office/powerpoint/2010/main" val="81999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646479"/>
            <a:ext cx="10515600" cy="1325563"/>
          </a:xfrm>
        </p:spPr>
        <p:txBody>
          <a:bodyPr>
            <a:normAutofit fontScale="90000"/>
          </a:bodyPr>
          <a:lstStyle/>
          <a:p>
            <a:pPr marL="228600">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How can you tell when food is contaminated with food poisoning bacteria?</a:t>
            </a:r>
            <a:br>
              <a:rPr lang="en-GB" sz="40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1E011BC7-E57D-477C-8FE4-3A6A6CEC0493}"/>
              </a:ext>
            </a:extLst>
          </p:cNvPr>
          <p:cNvSpPr txBox="1"/>
          <p:nvPr/>
        </p:nvSpPr>
        <p:spPr>
          <a:xfrm>
            <a:off x="518984" y="2644346"/>
            <a:ext cx="7789120" cy="2640723"/>
          </a:xfrm>
          <a:prstGeom prst="rect">
            <a:avLst/>
          </a:prstGeom>
          <a:noFill/>
        </p:spPr>
        <p:txBody>
          <a:bodyPr wrap="square" rtlCol="0">
            <a:spAutoFit/>
          </a:bodyPr>
          <a:lstStyle/>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R="0" lvl="0" algn="l" defTabSz="914400" rtl="0" eaLnBrk="1" fontAlgn="auto" latinLnBrk="0" hangingPunct="1">
              <a:lnSpc>
                <a:spcPct val="115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C.   You can’t tell</a:t>
            </a: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a:p>
            <a:pPr marL="342900" marR="0" lvl="0" indent="-342900" algn="l" defTabSz="914400" rtl="0" eaLnBrk="1" fontAlgn="auto" latinLnBrk="0" hangingPunct="1">
              <a:lnSpc>
                <a:spcPct val="115000"/>
              </a:lnSpc>
              <a:spcBef>
                <a:spcPts val="0"/>
              </a:spcBef>
              <a:spcAft>
                <a:spcPts val="100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Tree>
    <p:extLst>
      <p:ext uri="{BB962C8B-B14F-4D97-AF65-F5344CB8AC3E}">
        <p14:creationId xmlns:p14="http://schemas.microsoft.com/office/powerpoint/2010/main" val="422723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714</Words>
  <Application>Microsoft Office PowerPoint</Application>
  <PresentationFormat>Widescreen</PresentationFormat>
  <Paragraphs>92</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Calibri Light</vt:lpstr>
      <vt:lpstr>Times New Roman</vt:lpstr>
      <vt:lpstr>Office Theme</vt:lpstr>
      <vt:lpstr>PowerPoint Presentation</vt:lpstr>
      <vt:lpstr>The most common type of food poisoning is:</vt:lpstr>
      <vt:lpstr>The most common type of food poisoning is:</vt:lpstr>
      <vt:lpstr>Campylobacter is considered to be responsible for more than 280,000 cases of food poisoning each year in the UK compared to Salmonella which is responsible for around 2,500. </vt:lpstr>
      <vt:lpstr>What is the best way to dry the dishes?</vt:lpstr>
      <vt:lpstr>What is the best way to dry the dishes?</vt:lpstr>
      <vt:lpstr>Air drying is the most hygienic way to dry your dishes rather than using a tea towel because a tea towel can harbour bacteria. </vt:lpstr>
      <vt:lpstr>How can you tell when food is contaminated with food poisoning bacteria? </vt:lpstr>
      <vt:lpstr>How can you tell when food is contaminated with food poisoning bacteria? </vt:lpstr>
      <vt:lpstr>You cannot see, taste or smell food poisoning bacteria. Taking the correct steps to keep food safe can help keep food poisoning bacteria at safe levels. </vt:lpstr>
      <vt:lpstr>What temperature should your freezer be?</vt:lpstr>
      <vt:lpstr>What temperature should your freezer be?</vt:lpstr>
      <vt:lpstr>A freezer preserves foods past their use by date. Bacteria are unable to grow at freezer temperatures. Storage times will vary depending on the type of food and on your particular freezer. </vt:lpstr>
      <vt:lpstr>A pathogen is:</vt:lpstr>
      <vt:lpstr>A pathogen is:</vt:lpstr>
      <vt:lpstr>The most common pathogens are Staphylococcus Aureus, Bacillus Cereus, Clostridium Botulinum, Salmonella, E.coli and Campylobacter. </vt:lpstr>
      <vt:lpstr>Which is an example of a physical contaminant?</vt:lpstr>
      <vt:lpstr>Which is an example of a physical contaminant?</vt:lpstr>
      <vt:lpstr>Physical contaminants are those which are accidentally introduced to food such as hair, glass, metal and plasters. </vt:lpstr>
      <vt:lpstr>It is important to keep animals out of the kitchen when preparing food because:</vt:lpstr>
      <vt:lpstr>It is important to keep animals out of the kitchen when preparing food because:</vt:lpstr>
      <vt:lpstr>Animals are known to carry bacteria on their bodies, in their mouth and their intestines which can be transmitted to foods if they are left in the kitchen/food preparation areas. </vt:lpstr>
      <vt:lpstr>You did not eat your sandwiches at lunchtime and they haven’t been in the fridge all day. Do you: </vt:lpstr>
      <vt:lpstr>You did not eat your sandwiches at lunchtime and they haven’t been in the fridge all day. Do you: </vt:lpstr>
      <vt:lpstr>You should throw away high risk foods that have been left out of the fridge all day because food poisoning bacteria have had enough time to grow to unsafe levels. </vt:lpstr>
      <vt:lpstr>What are the storage instructions on the packet for?</vt:lpstr>
      <vt:lpstr>What are the storage instructions on the packet for?</vt:lpstr>
      <vt:lpstr>Most food items have a label which tells you the safest place to store the product, (e.g. fridge, cupboard, freezer).</vt:lpstr>
      <vt:lpstr>What should you do with leftover cooked food?</vt:lpstr>
      <vt:lpstr>What should you do with leftover cooked food?</vt:lpstr>
      <vt:lpstr>Prompt and effective cooling of food slows down the processes that bacteria carry out to grow. Reheat food until steaming hot throughout. Don’t reheat leftovers more than once.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walsh</dc:creator>
  <cp:lastModifiedBy>peter walsh</cp:lastModifiedBy>
  <cp:revision>9</cp:revision>
  <dcterms:created xsi:type="dcterms:W3CDTF">2017-08-06T17:18:54Z</dcterms:created>
  <dcterms:modified xsi:type="dcterms:W3CDTF">2017-08-06T17:50:21Z</dcterms:modified>
</cp:coreProperties>
</file>